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361" r:id="rId3"/>
    <p:sldId id="362" r:id="rId4"/>
    <p:sldId id="364" r:id="rId5"/>
    <p:sldId id="363" r:id="rId6"/>
    <p:sldId id="284" r:id="rId7"/>
    <p:sldId id="285" r:id="rId8"/>
  </p:sldIdLst>
  <p:sldSz cx="12192000" cy="6858000"/>
  <p:notesSz cx="986948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suyaOhyama" initials="TO" lastIdx="1" clrIdx="0">
    <p:extLst>
      <p:ext uri="{19B8F6BF-5375-455C-9EA6-DF929625EA0E}">
        <p15:presenceInfo xmlns:p15="http://schemas.microsoft.com/office/powerpoint/2012/main" userId="TatsuyaOhya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0000FF"/>
    <a:srgbClr val="FF66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2" autoAdjust="0"/>
  </p:normalViewPr>
  <p:slideViewPr>
    <p:cSldViewPr snapToGrid="0">
      <p:cViewPr varScale="1">
        <p:scale>
          <a:sx n="107" d="100"/>
          <a:sy n="107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89BEA99-572C-9F75-7B92-B238A0EEF2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FF92FB-C0BF-1500-7D32-D8FEFF786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8DB73CC-2412-CED7-C579-1EE3067AAD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D31DC-2AAD-4523-9891-5E660358ACE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B1AFDE4-F009-B6D3-7C13-E053A1E42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E2C5B-2F6C-4508-B522-F732DBF342BF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30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ABB31-93E3-4500-B4FF-8DE20B1BFACD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0" y="3241586"/>
            <a:ext cx="789559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9EFB2-CF61-4E30-BAE1-BE75556F9C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9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715584"/>
          </a:xfrm>
          <a:solidFill>
            <a:srgbClr val="FFFFFF">
              <a:alpha val="69804"/>
            </a:srgbClr>
          </a:solidFill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72BC02-060B-4CD3-9612-303042706674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44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DB7E-CB9D-44CC-ABE2-B66234CDCF50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84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DB0C-83C7-4ECC-80FE-F18DCB5CBDB7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8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11" y="343354"/>
            <a:ext cx="11341359" cy="63137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Noto Sans CJK JP Black" panose="020B0A00000000000000" pitchFamily="34" charset="-128"/>
                <a:ea typeface="Noto Sans CJK JP Black" panose="020B0A00000000000000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212" y="1156996"/>
            <a:ext cx="11341358" cy="4939004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3E87-7B7F-431C-BDE9-C4CC01BFE086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2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633313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9F48-31E1-46D0-A5AC-FA6CFEC10763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1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549" y="1127446"/>
            <a:ext cx="5527839" cy="49533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1" y="1136778"/>
            <a:ext cx="5470297" cy="494398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49B-BC61-455E-84D9-793A106A9BF6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36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761E-AAEB-4375-824F-7D5C3B647FC7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78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69D-F8E3-4E89-A4FC-33B52042DD50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3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4618-B05C-4167-820C-5D83A80DE412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03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A8BC-9B9F-4839-98EA-45F8CFF1EBDD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75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7E84-AF97-4D16-9BF7-54B8F6CA9609}" type="datetime1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9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550" y="404326"/>
            <a:ext cx="11341359" cy="575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550" y="1140200"/>
            <a:ext cx="11341359" cy="5083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BD10163-2055-44E3-9DC9-322CA8EBA4E2}" type="datetime1">
              <a:rPr kumimoji="1" lang="ja-JP" altLang="en-US" smtClean="0"/>
              <a:t>2024/5/20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49563" y="6241965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defRPr>
            </a:lvl1pPr>
          </a:lstStyle>
          <a:p>
            <a:fld id="{841E77BA-9784-44FD-97EA-FF142C44C1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976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chemeClr val="tx1"/>
          </a:solidFill>
          <a:latin typeface="Noto Sans CJK JP Black" panose="020B0A00000000000000" pitchFamily="34" charset="-128"/>
          <a:ea typeface="Noto Sans CJK JP Black" panose="020B0A00000000000000" pitchFamily="34" charset="-128"/>
          <a:cs typeface="+mj-cs"/>
        </a:defRPr>
      </a:lvl1pPr>
    </p:titleStyle>
    <p:bodyStyle>
      <a:lvl1pPr marL="228600" indent="-182880" algn="just" defTabSz="914400" rtl="0" eaLnBrk="1" latinLnBrk="0" hangingPunct="1">
        <a:lnSpc>
          <a:spcPct val="100000"/>
        </a:lnSpc>
        <a:spcBef>
          <a:spcPts val="1400"/>
        </a:spcBef>
        <a:buClrTx/>
        <a:buSzPct val="80000"/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Noto Sans CJK JP Regular" panose="020B0500000000000000" pitchFamily="34" charset="-128"/>
          <a:ea typeface="Noto Sans CJK JP Regular" panose="020B0500000000000000" pitchFamily="34" charset="-128"/>
          <a:cs typeface="+mn-cs"/>
        </a:defRPr>
      </a:lvl1pPr>
      <a:lvl2pPr marL="457200" indent="-182880" algn="just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SzPct val="80000"/>
        <a:buFont typeface="Wingdings" panose="05000000000000000000" pitchFamily="2" charset="2"/>
        <a:buChar char="Ø"/>
        <a:defRPr kumimoji="1" sz="2000" kern="1200">
          <a:solidFill>
            <a:schemeClr val="tx1"/>
          </a:solidFill>
          <a:latin typeface="Noto Sans CJK JP Regular" panose="020B0500000000000000" pitchFamily="34" charset="-128"/>
          <a:ea typeface="Noto Sans CJK JP Regular" panose="020B0500000000000000" pitchFamily="34" charset="-128"/>
          <a:cs typeface="+mn-cs"/>
        </a:defRPr>
      </a:lvl2pPr>
      <a:lvl3pPr marL="731520" indent="-182880" algn="just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SzPct val="80000"/>
        <a:buFont typeface="Wingdings" panose="05000000000000000000" pitchFamily="2" charset="2"/>
        <a:buChar char="u"/>
        <a:defRPr kumimoji="1" sz="2000" kern="1200">
          <a:solidFill>
            <a:schemeClr val="tx1"/>
          </a:solidFill>
          <a:latin typeface="Noto Sans CJK JP Regular" panose="020B0500000000000000" pitchFamily="34" charset="-128"/>
          <a:ea typeface="Noto Sans CJK JP Regular" panose="020B0500000000000000" pitchFamily="34" charset="-128"/>
          <a:cs typeface="+mn-cs"/>
        </a:defRPr>
      </a:lvl3pPr>
      <a:lvl4pPr marL="1005840" indent="-182880" algn="just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SzPct val="8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Noto Sans CJK JP Regular" panose="020B0500000000000000" pitchFamily="34" charset="-128"/>
          <a:ea typeface="Noto Sans CJK JP Regular" panose="020B0500000000000000" pitchFamily="34" charset="-128"/>
          <a:cs typeface="+mn-cs"/>
        </a:defRPr>
      </a:lvl4pPr>
      <a:lvl5pPr marL="1280160" indent="-182880" algn="just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Noto Sans CJK JP Regular" panose="020B0500000000000000" pitchFamily="34" charset="-128"/>
          <a:ea typeface="Noto Sans CJK JP Regular" panose="020B0500000000000000" pitchFamily="34" charset="-128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modd.jp/memberpage/" TargetMode="External"/><Relationship Id="rId2" Type="http://schemas.openxmlformats.org/officeDocument/2006/relationships/hyperlink" Target="https://forms.gle/KykbLjrbnTfU6cyf6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ernhardcl.github.io/coot/wincoot-downloa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3662D4-35C8-5B7D-D77B-9C1375402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926217"/>
            <a:ext cx="9966960" cy="2300209"/>
          </a:xfrm>
        </p:spPr>
        <p:txBody>
          <a:bodyPr anchor="ctr" anchorCtr="0">
            <a:normAutofit/>
          </a:bodyPr>
          <a:lstStyle/>
          <a:p>
            <a:r>
              <a:rPr kumimoji="1" lang="en-US" altLang="ja-JP" sz="33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FMODD </a:t>
            </a:r>
            <a:r>
              <a:rPr kumimoji="1" lang="ja-JP" altLang="en-US" sz="33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スタートアップ講習会 </a:t>
            </a:r>
            <a:r>
              <a:rPr kumimoji="1" lang="en-US" altLang="ja-JP" sz="33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2024</a:t>
            </a:r>
            <a:br>
              <a:rPr kumimoji="1" lang="ja-JP" altLang="en-US" sz="5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br>
              <a:rPr kumimoji="1" lang="en-US" altLang="ja-JP" sz="5000" dirty="0"/>
            </a:br>
            <a:r>
              <a:rPr kumimoji="1" lang="ja-JP" altLang="en-US" sz="5000" dirty="0"/>
              <a:t>ガイダンス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C6AB4B-6467-A140-8DD2-E22F5A810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理化学研究所</a:t>
            </a:r>
            <a:endParaRPr lang="en-US" altLang="ja-JP" dirty="0"/>
          </a:p>
          <a:p>
            <a:r>
              <a:rPr lang="ja-JP" altLang="en-US" dirty="0"/>
              <a:t>大山達也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072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E9558-C162-CA80-B00A-7A91236B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スタートアップ講習会概要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FF2003D-3B48-307F-1230-7A25B4B08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549" y="1127446"/>
            <a:ext cx="5527839" cy="5326932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日時</a:t>
            </a:r>
            <a:r>
              <a:rPr lang="en-US" altLang="ja-JP" dirty="0"/>
              <a:t>: </a:t>
            </a:r>
          </a:p>
          <a:p>
            <a:pPr marL="274320" lvl="1" indent="0">
              <a:buNone/>
            </a:pPr>
            <a:r>
              <a:rPr lang="en-US" altLang="ja-JP" dirty="0"/>
              <a:t>2024/05/20</a:t>
            </a:r>
            <a:r>
              <a:rPr lang="ja-JP" altLang="en-US" dirty="0"/>
              <a:t>～</a:t>
            </a:r>
            <a:r>
              <a:rPr lang="en-US" altLang="ja-JP" dirty="0"/>
              <a:t>2024/06/24 </a:t>
            </a:r>
            <a:r>
              <a:rPr lang="ja-JP" altLang="en-US" dirty="0"/>
              <a:t>までの毎週月曜日</a:t>
            </a:r>
            <a:endParaRPr lang="en-US" altLang="ja-JP" dirty="0"/>
          </a:p>
          <a:p>
            <a:r>
              <a:rPr lang="ja-JP" altLang="en-US" dirty="0"/>
              <a:t>講習</a:t>
            </a:r>
            <a:r>
              <a:rPr lang="en-US" altLang="ja-JP" dirty="0"/>
              <a:t>: </a:t>
            </a:r>
            <a:r>
              <a:rPr lang="ja-JP" altLang="en-US" dirty="0"/>
              <a:t>全 </a:t>
            </a:r>
            <a:r>
              <a:rPr lang="en-US" altLang="ja-JP" dirty="0"/>
              <a:t>6 </a:t>
            </a:r>
            <a:r>
              <a:rPr lang="ja-JP" altLang="en-US" dirty="0"/>
              <a:t>回</a:t>
            </a:r>
            <a:endParaRPr lang="en-US" altLang="ja-JP" dirty="0"/>
          </a:p>
          <a:p>
            <a:r>
              <a:rPr lang="ja-JP" altLang="en-US" dirty="0"/>
              <a:t>形式</a:t>
            </a:r>
            <a:r>
              <a:rPr lang="en-US" altLang="ja-JP" dirty="0"/>
              <a:t>:</a:t>
            </a:r>
          </a:p>
          <a:p>
            <a:pPr lvl="1"/>
            <a:r>
              <a:rPr lang="en-US" altLang="ja-JP" dirty="0"/>
              <a:t>Zoom </a:t>
            </a:r>
            <a:r>
              <a:rPr lang="ja-JP" altLang="en-US" dirty="0"/>
              <a:t>によるオンラインの座学および実習形式</a:t>
            </a:r>
            <a:endParaRPr lang="en-US" altLang="ja-JP" dirty="0"/>
          </a:p>
          <a:p>
            <a:pPr lvl="1"/>
            <a:r>
              <a:rPr lang="en-US" altLang="ja-JP" dirty="0"/>
              <a:t>FMODD</a:t>
            </a:r>
            <a:r>
              <a:rPr lang="ja-JP" altLang="en-US" dirty="0"/>
              <a:t> ホームページにて、資料配布</a:t>
            </a:r>
            <a:br>
              <a:rPr lang="en-US" altLang="ja-JP" dirty="0"/>
            </a:br>
            <a:r>
              <a:rPr lang="ja-JP" altLang="en-US" dirty="0"/>
              <a:t>および復習のための動画を公開</a:t>
            </a:r>
            <a:endParaRPr lang="en-US" altLang="ja-JP" dirty="0"/>
          </a:p>
          <a:p>
            <a:pPr lvl="1"/>
            <a:r>
              <a:rPr lang="ja-JP" altLang="en-US" dirty="0"/>
              <a:t>質問や意見は、</a:t>
            </a:r>
            <a:r>
              <a:rPr lang="en-US" altLang="ja-JP" dirty="0"/>
              <a:t>FMODD </a:t>
            </a:r>
            <a:r>
              <a:rPr lang="ja-JP" altLang="en-US" dirty="0"/>
              <a:t>ホームページ内の掲示板で対応</a:t>
            </a:r>
            <a:endParaRPr lang="en-US" altLang="ja-JP" dirty="0"/>
          </a:p>
          <a:p>
            <a:r>
              <a:rPr lang="ja-JP" altLang="en-US" dirty="0"/>
              <a:t>修了証 </a:t>
            </a:r>
            <a:r>
              <a:rPr lang="en-US" altLang="ja-JP" dirty="0"/>
              <a:t>(</a:t>
            </a:r>
            <a:r>
              <a:rPr lang="ja-JP" altLang="en-US" dirty="0"/>
              <a:t>希望者のみ</a:t>
            </a:r>
            <a:r>
              <a:rPr lang="en-US" altLang="ja-JP" dirty="0"/>
              <a:t>):</a:t>
            </a:r>
          </a:p>
          <a:p>
            <a:pPr lvl="1"/>
            <a:r>
              <a:rPr lang="ja-JP" altLang="en-US" dirty="0"/>
              <a:t>講義終了後のアンケートについて、</a:t>
            </a:r>
            <a:br>
              <a:rPr lang="en-US" altLang="ja-JP" dirty="0"/>
            </a:br>
            <a:r>
              <a:rPr lang="ja-JP" altLang="en-US" dirty="0"/>
              <a:t>すべての講習会で回答することで発行</a:t>
            </a:r>
            <a:endParaRPr lang="en-US" altLang="ja-JP" dirty="0"/>
          </a:p>
          <a:p>
            <a:pPr lvl="1"/>
            <a:r>
              <a:rPr lang="ja-JP" altLang="en-US" dirty="0"/>
              <a:t>アンケートの回答締切は講義当日の </a:t>
            </a:r>
            <a:br>
              <a:rPr lang="en-US" altLang="ja-JP" dirty="0"/>
            </a:br>
            <a:r>
              <a:rPr lang="en-US" altLang="ja-JP" dirty="0"/>
              <a:t>23:59 </a:t>
            </a:r>
            <a:r>
              <a:rPr lang="ja-JP" altLang="en-US" dirty="0"/>
              <a:t>まで。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C82C409-AA1E-670F-4D02-91EE6B09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0791" y="1136778"/>
            <a:ext cx="5717118" cy="5316896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講習内容</a:t>
            </a:r>
            <a:endParaRPr lang="en-US" altLang="ja-JP" dirty="0"/>
          </a:p>
          <a:p>
            <a:pPr marL="539750" lvl="1" indent="-266700" algn="l">
              <a:buFont typeface="+mj-lt"/>
              <a:buAutoNum type="arabicPeriod"/>
            </a:pPr>
            <a: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FMO </a:t>
            </a: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法の創薬研究への応用</a:t>
            </a:r>
            <a:br>
              <a:rPr lang="en-US" altLang="ja-JP" dirty="0"/>
            </a:br>
            <a:r>
              <a:rPr lang="en-US" altLang="ja-JP" sz="1600" dirty="0"/>
              <a:t>(</a:t>
            </a:r>
            <a:r>
              <a:rPr lang="zh-TW" altLang="en-US" sz="1600" dirty="0"/>
              <a:t>福澤 薫 </a:t>
            </a:r>
            <a:r>
              <a:rPr lang="en-US" altLang="zh-TW" sz="1600" dirty="0"/>
              <a:t>(</a:t>
            </a:r>
            <a:r>
              <a:rPr lang="zh-TW" altLang="en-US" sz="1600" dirty="0"/>
              <a:t>大阪大</a:t>
            </a:r>
            <a:r>
              <a:rPr lang="en-US" altLang="zh-TW" sz="1600" dirty="0"/>
              <a:t>))</a:t>
            </a:r>
            <a:endParaRPr lang="en-US" altLang="ja-JP" sz="1600" dirty="0"/>
          </a:p>
          <a:p>
            <a:pPr marL="539750" lvl="1" indent="-266700" algn="l">
              <a:buFont typeface="+mj-lt"/>
              <a:buAutoNum type="arabicPeriod"/>
            </a:pPr>
            <a: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FMO </a:t>
            </a: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計算に向けた </a:t>
            </a:r>
            <a: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MOE </a:t>
            </a: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の使用方法</a:t>
            </a:r>
            <a:b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</a:br>
            <a:r>
              <a:rPr lang="en-US" altLang="ja-JP" sz="1600" dirty="0"/>
              <a:t>(</a:t>
            </a:r>
            <a:r>
              <a:rPr lang="zh-TW" altLang="en-US" sz="1600" dirty="0"/>
              <a:t>宮川 柊兵 </a:t>
            </a:r>
            <a:r>
              <a:rPr lang="en-US" altLang="zh-TW" sz="1600" dirty="0"/>
              <a:t>(</a:t>
            </a:r>
            <a:r>
              <a:rPr lang="zh-TW" altLang="en-US" sz="1600" dirty="0"/>
              <a:t>大阪大</a:t>
            </a:r>
            <a:r>
              <a:rPr lang="en-US" altLang="zh-TW" sz="1600" dirty="0"/>
              <a:t>))</a:t>
            </a:r>
            <a:endParaRPr lang="en-US" altLang="ja-JP" sz="1600" dirty="0"/>
          </a:p>
          <a:p>
            <a:pPr marL="539750" lvl="1" indent="-266700" algn="l">
              <a:buFont typeface="+mj-lt"/>
              <a:buAutoNum type="arabicPeriod"/>
            </a:pP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富岳での </a:t>
            </a:r>
            <a: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Linux </a:t>
            </a: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操作と </a:t>
            </a:r>
            <a: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vi </a:t>
            </a: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エディタの使い方</a:t>
            </a:r>
            <a:b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</a:br>
            <a:r>
              <a:rPr lang="en-US" altLang="ja-JP" sz="1600" dirty="0"/>
              <a:t>(</a:t>
            </a:r>
            <a:r>
              <a:rPr lang="ja-JP" altLang="en-US" sz="1600" dirty="0"/>
              <a:t>森 義治 </a:t>
            </a:r>
            <a:r>
              <a:rPr lang="en-US" altLang="ja-JP" sz="1600" dirty="0"/>
              <a:t>(</a:t>
            </a:r>
            <a:r>
              <a:rPr lang="ja-JP" altLang="en-US" sz="1600" dirty="0"/>
              <a:t>慶大</a:t>
            </a:r>
            <a:r>
              <a:rPr lang="en-US" altLang="ja-JP" sz="1600" dirty="0"/>
              <a:t>))</a:t>
            </a:r>
          </a:p>
          <a:p>
            <a:pPr marL="539750" lvl="1" indent="-266700" algn="l">
              <a:buFont typeface="+mj-lt"/>
              <a:buAutoNum type="arabicPeriod"/>
            </a:pP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富岳での </a:t>
            </a:r>
            <a: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FMO </a:t>
            </a: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計算の実行</a:t>
            </a:r>
            <a:b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</a:br>
            <a:r>
              <a:rPr lang="en-US" altLang="ja-JP" sz="1600" dirty="0"/>
              <a:t>(</a:t>
            </a:r>
            <a:r>
              <a:rPr lang="ja-JP" altLang="en-US" sz="1600" dirty="0"/>
              <a:t>加藤 幸一郎 </a:t>
            </a:r>
            <a:r>
              <a:rPr lang="en-US" altLang="ja-JP" sz="1600" dirty="0"/>
              <a:t>(</a:t>
            </a:r>
            <a:r>
              <a:rPr lang="ja-JP" altLang="en-US" sz="1600" dirty="0"/>
              <a:t>九州大</a:t>
            </a:r>
            <a:r>
              <a:rPr lang="en-US" altLang="ja-JP" sz="1600" dirty="0"/>
              <a:t>))</a:t>
            </a:r>
          </a:p>
          <a:p>
            <a:pPr marL="539750" lvl="1" indent="-266700" algn="l">
              <a:buFont typeface="+mj-lt"/>
              <a:buAutoNum type="arabicPeriod"/>
            </a:pPr>
            <a: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FMO </a:t>
            </a: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計算結果の解析</a:t>
            </a:r>
            <a:b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</a:br>
            <a:r>
              <a:rPr lang="en-US" altLang="ja-JP" sz="1600" dirty="0"/>
              <a:t>(</a:t>
            </a:r>
            <a:r>
              <a:rPr lang="zh-TW" altLang="en-US" sz="1600" dirty="0"/>
              <a:t>大山 達也 </a:t>
            </a:r>
            <a:r>
              <a:rPr lang="en-US" altLang="zh-TW" sz="1600" dirty="0"/>
              <a:t>(</a:t>
            </a:r>
            <a:r>
              <a:rPr lang="zh-TW" altLang="en-US" sz="1600" dirty="0"/>
              <a:t>理研</a:t>
            </a:r>
            <a:r>
              <a:rPr lang="en-US" altLang="zh-TW" sz="1600" dirty="0"/>
              <a:t>))</a:t>
            </a:r>
            <a:endParaRPr lang="en-US" altLang="ja-JP" sz="1600" dirty="0"/>
          </a:p>
          <a:p>
            <a:pPr marL="539750" lvl="1" indent="-266700" algn="l">
              <a:buFont typeface="+mj-lt"/>
              <a:buAutoNum type="arabicPeriod"/>
            </a:pPr>
            <a: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FMODB </a:t>
            </a: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の紹介と登録方法、</a:t>
            </a:r>
            <a:b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</a:br>
            <a: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PDB </a:t>
            </a:r>
            <a:r>
              <a:rPr lang="ja-JP" altLang="en-US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  <a:t>フォーマットの解説</a:t>
            </a:r>
            <a:br>
              <a:rPr lang="en-US" altLang="ja-JP" dirty="0">
                <a:latin typeface="Noto Sans CJK JP Bold" panose="020B0800000000000000" pitchFamily="34" charset="-128"/>
                <a:ea typeface="Noto Sans CJK JP Bold" panose="020B0800000000000000" pitchFamily="34" charset="-128"/>
              </a:rPr>
            </a:br>
            <a:r>
              <a:rPr lang="en-US" altLang="ja-JP" sz="1600" dirty="0"/>
              <a:t>(</a:t>
            </a:r>
            <a:r>
              <a:rPr lang="zh-TW" altLang="en-US" sz="1600" dirty="0"/>
              <a:t>渡邉千鶴 </a:t>
            </a:r>
            <a:r>
              <a:rPr lang="en-US" altLang="zh-TW" sz="1600" dirty="0"/>
              <a:t>(</a:t>
            </a:r>
            <a:r>
              <a:rPr lang="zh-TW" altLang="en-US" sz="1600" dirty="0"/>
              <a:t>理研</a:t>
            </a:r>
            <a:r>
              <a:rPr lang="en-US" altLang="zh-TW" sz="1600" dirty="0"/>
              <a:t>)</a:t>
            </a:r>
            <a:r>
              <a:rPr lang="en-US" altLang="ja-JP" sz="1600" dirty="0"/>
              <a:t>)</a:t>
            </a:r>
          </a:p>
          <a:p>
            <a:pPr marL="731520" lvl="1" indent="-457200">
              <a:buFont typeface="+mj-lt"/>
              <a:buAutoNum type="arabicPeriod"/>
            </a:pPr>
            <a:endParaRPr lang="en-US" altLang="ja-JP" dirty="0"/>
          </a:p>
          <a:p>
            <a:pPr marL="731520" lvl="1" indent="-457200">
              <a:buFont typeface="+mj-lt"/>
              <a:buAutoNum type="arabicPeriod"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0CE735-20CE-BFA3-0AE2-B1CDB1B9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2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A6E513-5310-FC35-AA2A-02766EA1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講義の配布資料および復習資料の配布場所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7CB3B3-8443-C6E4-3350-C77AD49C94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1463" indent="-271463" algn="just">
              <a:buFont typeface="+mj-lt"/>
              <a:buAutoNum type="arabicPeriod"/>
            </a:pPr>
            <a:r>
              <a:rPr kumimoji="1" lang="en-US" altLang="ja-JP" sz="2000" dirty="0"/>
              <a:t>FMODD </a:t>
            </a:r>
            <a:r>
              <a:rPr lang="ja-JP" altLang="en-US" sz="2000" dirty="0"/>
              <a:t>ホームページの左側の「</a:t>
            </a:r>
            <a:r>
              <a:rPr lang="en-US" altLang="ja-JP" sz="2000" dirty="0"/>
              <a:t>MEMBER CONTENT</a:t>
            </a:r>
            <a:r>
              <a:rPr lang="ja-JP" altLang="en-US" sz="2000" dirty="0"/>
              <a:t>」バナーをクリックする。</a:t>
            </a:r>
            <a:endParaRPr lang="en-US" altLang="ja-JP" sz="2000" dirty="0"/>
          </a:p>
          <a:p>
            <a:pPr marL="271463" indent="-271463" algn="just">
              <a:buFont typeface="+mj-lt"/>
              <a:buAutoNum type="arabicPeriod"/>
            </a:pPr>
            <a:r>
              <a:rPr lang="ja-JP" altLang="en-US" sz="2000" dirty="0"/>
              <a:t>ユーザ名およびパスワード、画像で</a:t>
            </a:r>
            <a:br>
              <a:rPr lang="en-US" altLang="ja-JP" sz="2000" dirty="0"/>
            </a:br>
            <a:r>
              <a:rPr lang="ja-JP" altLang="en-US" sz="2000" dirty="0"/>
              <a:t>表示された文字を入力する。</a:t>
            </a:r>
            <a:endParaRPr lang="en-US" altLang="ja-JP" sz="2000" dirty="0"/>
          </a:p>
          <a:p>
            <a:pPr marL="271463" indent="-271463" algn="just">
              <a:buFont typeface="+mj-lt"/>
              <a:buAutoNum type="arabicPeriod"/>
            </a:pPr>
            <a:r>
              <a:rPr lang="ja-JP" altLang="en-US" sz="2000" dirty="0"/>
              <a:t>「ログインボタン」をクリックする。</a:t>
            </a:r>
            <a:endParaRPr lang="en-US" altLang="ja-JP" sz="2000" dirty="0"/>
          </a:p>
          <a:p>
            <a:pPr marL="271463" indent="-271463" algn="just">
              <a:buFont typeface="+mj-lt"/>
              <a:buAutoNum type="arabicPeriod"/>
            </a:pPr>
            <a:r>
              <a:rPr kumimoji="1" lang="ja-JP" altLang="en-US" sz="2000" dirty="0"/>
              <a:t>「チュートリアル＆セミナー」を</a:t>
            </a:r>
            <a:br>
              <a:rPr kumimoji="1" lang="en-US" altLang="ja-JP" sz="2000" dirty="0"/>
            </a:br>
            <a:r>
              <a:rPr kumimoji="1" lang="ja-JP" altLang="en-US" sz="2000" dirty="0"/>
              <a:t>クリックする。</a:t>
            </a:r>
            <a:endParaRPr kumimoji="1" lang="en-US" altLang="ja-JP" sz="2000" dirty="0"/>
          </a:p>
          <a:p>
            <a:pPr marL="271463" indent="-271463" algn="just">
              <a:buFont typeface="+mj-lt"/>
              <a:buAutoNum type="arabicPeriod"/>
            </a:pPr>
            <a:r>
              <a:rPr kumimoji="1" lang="ja-JP" altLang="en-US" sz="2000" dirty="0"/>
              <a:t>復習したい講義のタイトルをクリックする。</a:t>
            </a:r>
            <a:endParaRPr kumimoji="1" lang="en-US" altLang="ja-JP" sz="2000" dirty="0"/>
          </a:p>
          <a:p>
            <a:pPr marL="271463" indent="-271463" algn="just">
              <a:buFont typeface="+mj-lt"/>
              <a:buAutoNum type="arabicPeriod"/>
            </a:pPr>
            <a:endParaRPr lang="en-US" altLang="ja-JP" sz="20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136562-3C22-5C01-6BAA-B91CAEF9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6F37-BBC0-4D7C-B35C-DB393D593A6A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4EB523-14BF-4690-9212-EDBFD209A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4" y="1081401"/>
            <a:ext cx="5542135" cy="504566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0D6CBB5-4709-2944-DC8F-41F1D836EACE}"/>
              </a:ext>
            </a:extLst>
          </p:cNvPr>
          <p:cNvSpPr/>
          <p:nvPr/>
        </p:nvSpPr>
        <p:spPr>
          <a:xfrm>
            <a:off x="474308" y="4196120"/>
            <a:ext cx="1389231" cy="424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B20011-1E95-1182-1F2A-3A82AAD73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4308" y="1150802"/>
            <a:ext cx="5534720" cy="4929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1D2AFE-FD1B-C478-E6D7-A7ECFEAA65F3}"/>
              </a:ext>
            </a:extLst>
          </p:cNvPr>
          <p:cNvSpPr/>
          <p:nvPr/>
        </p:nvSpPr>
        <p:spPr>
          <a:xfrm>
            <a:off x="503185" y="3021708"/>
            <a:ext cx="4153654" cy="2555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CA00E8-61EA-8EB8-26B8-E92BB5F5CA32}"/>
              </a:ext>
            </a:extLst>
          </p:cNvPr>
          <p:cNvSpPr/>
          <p:nvPr/>
        </p:nvSpPr>
        <p:spPr>
          <a:xfrm>
            <a:off x="3881527" y="5616859"/>
            <a:ext cx="784937" cy="424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6C13931-1609-BEF1-73D2-FA7476BF9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58" y="1068844"/>
            <a:ext cx="5452107" cy="5409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E2B1929-231B-D48B-8B96-E0E252CC2F4C}"/>
              </a:ext>
            </a:extLst>
          </p:cNvPr>
          <p:cNvSpPr/>
          <p:nvPr/>
        </p:nvSpPr>
        <p:spPr>
          <a:xfrm>
            <a:off x="794458" y="4041966"/>
            <a:ext cx="1389230" cy="2845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BA81179-626D-864B-BA03-EF10B5420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923" y="1033296"/>
            <a:ext cx="3713962" cy="54203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86EC835-1451-7175-2F6C-F6EC9C2021E9}"/>
              </a:ext>
            </a:extLst>
          </p:cNvPr>
          <p:cNvSpPr/>
          <p:nvPr/>
        </p:nvSpPr>
        <p:spPr>
          <a:xfrm>
            <a:off x="2180572" y="5178958"/>
            <a:ext cx="1991377" cy="10175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4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AA4C3-D1A0-3C07-6B4C-676447E4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事前準備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C717CE-EF7B-7F22-D554-A249C88BD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549" y="1127446"/>
            <a:ext cx="5699451" cy="4953314"/>
          </a:xfrm>
        </p:spPr>
        <p:txBody>
          <a:bodyPr>
            <a:noAutofit/>
          </a:bodyPr>
          <a:lstStyle/>
          <a:p>
            <a:pPr marL="355600" indent="-311150">
              <a:buFont typeface="+mj-lt"/>
              <a:buAutoNum type="arabicPeriod"/>
            </a:pPr>
            <a:r>
              <a:rPr kumimoji="1" lang="ja-JP" altLang="en-US" sz="1800" dirty="0"/>
              <a:t>「</a:t>
            </a:r>
            <a:r>
              <a:rPr kumimoji="1" lang="en-US" altLang="ja-JP" sz="1800" dirty="0"/>
              <a:t>FMO </a:t>
            </a:r>
            <a:r>
              <a:rPr kumimoji="1" lang="ja-JP" altLang="en-US" sz="1800" dirty="0"/>
              <a:t>法の創薬研究への応用」</a:t>
            </a:r>
            <a:endParaRPr kumimoji="1" lang="en-US" altLang="ja-JP" sz="1800" dirty="0"/>
          </a:p>
          <a:p>
            <a:pPr marL="615950" lvl="1" indent="-342900">
              <a:buFont typeface="Noto Sans CJK JP Regular" panose="020B0500000000000000" pitchFamily="34" charset="-128"/>
              <a:buChar char="▶"/>
            </a:pPr>
            <a:r>
              <a:rPr lang="ja-JP" altLang="en-US" sz="1800" dirty="0"/>
              <a:t>特になし</a:t>
            </a:r>
            <a:endParaRPr kumimoji="1" lang="en-US" altLang="ja-JP" sz="1800" dirty="0"/>
          </a:p>
          <a:p>
            <a:pPr marL="355600" indent="-311150">
              <a:buFont typeface="+mj-lt"/>
              <a:buAutoNum type="arabicPeriod"/>
            </a:pPr>
            <a:r>
              <a:rPr kumimoji="1" lang="ja-JP" altLang="en-US" sz="1800" dirty="0"/>
              <a:t>「</a:t>
            </a:r>
            <a:r>
              <a:rPr kumimoji="1" lang="en-US" altLang="ja-JP" sz="1800" dirty="0"/>
              <a:t>FMO </a:t>
            </a:r>
            <a:r>
              <a:rPr kumimoji="1" lang="ja-JP" altLang="en-US" sz="1800" dirty="0"/>
              <a:t>計算に向けた </a:t>
            </a:r>
            <a:r>
              <a:rPr kumimoji="1" lang="en-US" altLang="ja-JP" sz="1800" dirty="0"/>
              <a:t>MOE </a:t>
            </a:r>
            <a:r>
              <a:rPr kumimoji="1" lang="ja-JP" altLang="en-US" sz="1800" dirty="0"/>
              <a:t>の使用方法」</a:t>
            </a:r>
            <a:endParaRPr kumimoji="1" lang="en-US" altLang="ja-JP" sz="1800" dirty="0"/>
          </a:p>
          <a:p>
            <a:pPr marL="615950" lvl="1" indent="-342900">
              <a:buFont typeface="Noto Sans CJK JP Regular" panose="020B0500000000000000" pitchFamily="34" charset="-128"/>
              <a:buChar char="▶"/>
            </a:pPr>
            <a:r>
              <a:rPr kumimoji="1" lang="en-US" altLang="ja-JP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MOE </a:t>
            </a: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のインストール</a:t>
            </a:r>
            <a:endParaRPr kumimoji="1" lang="en-US" altLang="ja-JP" sz="18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 marL="890270" lvl="2" indent="-342900">
              <a:buFont typeface="Noto Sans CJK JP Regular" panose="020B0500000000000000" pitchFamily="34" charset="-128"/>
              <a:buChar char="◆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MOE </a:t>
            </a:r>
            <a:r>
              <a:rPr kumimoji="1" lang="ja-JP" altLang="en-US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を契約している研究室でデモライセンスが必要な場合は、</a:t>
            </a: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2024/5/22 (</a:t>
            </a:r>
            <a:r>
              <a:rPr kumimoji="1" lang="ja-JP" altLang="en-US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水</a:t>
            </a: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) 23:59 </a:t>
            </a:r>
            <a:b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kumimoji="1" lang="ja-JP" altLang="en-US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までに下記 </a:t>
            </a: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URL </a:t>
            </a:r>
            <a:r>
              <a:rPr kumimoji="1" lang="ja-JP" altLang="en-US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で申込を済ませてください。</a:t>
            </a:r>
            <a:r>
              <a:rPr kumimoji="1" lang="en-US" altLang="ja-JP" dirty="0">
                <a:highlight>
                  <a:srgbClr val="FFFFFF"/>
                </a:highlight>
                <a:latin typeface="Yu Gothic UI" panose="020B0500000000000000" pitchFamily="50" charset="-128"/>
                <a:ea typeface="Yu Gothic UI" panose="020B0500000000000000" pitchFamily="50" charset="-128"/>
              </a:rPr>
              <a:t> </a:t>
            </a:r>
            <a:r>
              <a:rPr lang="en-US" altLang="ja-JP" b="0" i="0" dirty="0">
                <a:effectLst/>
                <a:highlight>
                  <a:srgbClr val="FFFFFF"/>
                </a:highlight>
                <a:latin typeface="Yu Gothic UI" panose="020B0500000000000000" pitchFamily="50" charset="-128"/>
                <a:ea typeface="Yu Gothic UI" panose="020B0500000000000000" pitchFamily="50" charset="-128"/>
                <a:hlinkClick r:id="rId2"/>
              </a:rPr>
              <a:t>https://forms.gle/KykbLjrbnTfU6cyf6</a:t>
            </a:r>
            <a:endParaRPr kumimoji="1" lang="en-US" altLang="ja-JP" dirty="0"/>
          </a:p>
          <a:p>
            <a:pPr marL="355600" indent="-311150">
              <a:buFont typeface="+mj-lt"/>
              <a:buAutoNum type="arabicPeriod"/>
            </a:pPr>
            <a:r>
              <a:rPr kumimoji="1" lang="ja-JP" altLang="en-US" sz="1800" dirty="0"/>
              <a:t>「富岳での </a:t>
            </a:r>
            <a:r>
              <a:rPr kumimoji="1" lang="en-US" altLang="ja-JP" sz="1800" dirty="0"/>
              <a:t>Linux </a:t>
            </a:r>
            <a:r>
              <a:rPr kumimoji="1" lang="ja-JP" altLang="en-US" sz="1800" dirty="0"/>
              <a:t>操作と </a:t>
            </a:r>
            <a:r>
              <a:rPr kumimoji="1" lang="en-US" altLang="ja-JP" sz="1800" dirty="0"/>
              <a:t>vi </a:t>
            </a:r>
            <a:r>
              <a:rPr kumimoji="1" lang="ja-JP" altLang="en-US" sz="1800" dirty="0"/>
              <a:t>エディタの使い方」</a:t>
            </a:r>
            <a:endParaRPr kumimoji="1" lang="en-US" altLang="ja-JP" sz="1800" dirty="0"/>
          </a:p>
          <a:p>
            <a:pPr marL="584200" lvl="1" indent="-311150">
              <a:buFont typeface="Noto Sans CJK JP Regular" panose="020B0500000000000000" pitchFamily="34" charset="-128"/>
              <a:buChar char="▶"/>
            </a:pPr>
            <a:r>
              <a:rPr kumimoji="1" lang="en-US" altLang="ja-JP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PuTTY </a:t>
            </a: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などのターミナルソフトウェアの</a:t>
            </a:r>
            <a:br>
              <a:rPr kumimoji="1" lang="en-US" altLang="ja-JP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インストール</a:t>
            </a:r>
            <a:endParaRPr kumimoji="1" lang="en-US" altLang="ja-JP" sz="18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 marL="584200" lvl="1" indent="-311150">
              <a:buFont typeface="Noto Sans CJK JP Regular" panose="020B0500000000000000" pitchFamily="34" charset="-128"/>
              <a:buChar char="▶"/>
            </a:pP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富岳アカウント</a:t>
            </a:r>
            <a:endParaRPr kumimoji="1" lang="en-US" altLang="ja-JP" sz="1800" dirty="0"/>
          </a:p>
          <a:p>
            <a:pPr marL="615950" lvl="1" indent="-342900">
              <a:buFont typeface="Noto Sans CJK JP Regular" panose="020B0500000000000000" pitchFamily="34" charset="-128"/>
              <a:buChar char="▶"/>
            </a:pPr>
            <a:endParaRPr kumimoji="1" lang="en-US" altLang="ja-JP" sz="18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C6C34B-8B67-4B42-0953-99DC733A6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136778"/>
            <a:ext cx="5641908" cy="4943982"/>
          </a:xfrm>
        </p:spPr>
        <p:txBody>
          <a:bodyPr>
            <a:noAutofit/>
          </a:bodyPr>
          <a:lstStyle/>
          <a:p>
            <a:pPr marL="501650" indent="-457200">
              <a:buFont typeface="+mj-lt"/>
              <a:buAutoNum type="arabicPeriod" startAt="4"/>
            </a:pPr>
            <a:r>
              <a:rPr kumimoji="1" lang="ja-JP" altLang="en-US" sz="1800" dirty="0"/>
              <a:t>「富岳での </a:t>
            </a:r>
            <a:r>
              <a:rPr kumimoji="1" lang="en-US" altLang="ja-JP" sz="1800" dirty="0"/>
              <a:t>FMO </a:t>
            </a:r>
            <a:r>
              <a:rPr kumimoji="1" lang="ja-JP" altLang="en-US" sz="1800" dirty="0"/>
              <a:t>計算の実行」</a:t>
            </a:r>
            <a:endParaRPr kumimoji="1" lang="en-US" altLang="ja-JP" sz="1800" dirty="0"/>
          </a:p>
          <a:p>
            <a:pPr marL="584200" lvl="1" indent="-311150">
              <a:buFont typeface="Noto Sans CJK JP Regular" panose="020B0500000000000000" pitchFamily="34" charset="-128"/>
              <a:buChar char="▶"/>
            </a:pPr>
            <a:r>
              <a:rPr kumimoji="1" lang="en-US" altLang="ja-JP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PuTTY </a:t>
            </a: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などのターミナルソフトウェアの</a:t>
            </a:r>
            <a:br>
              <a:rPr kumimoji="1" lang="en-US" altLang="ja-JP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インストール</a:t>
            </a:r>
            <a:endParaRPr kumimoji="1" lang="en-US" altLang="ja-JP" sz="18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 marL="584200" lvl="1" indent="-311150">
              <a:buFont typeface="Noto Sans CJK JP Regular" panose="020B0500000000000000" pitchFamily="34" charset="-128"/>
              <a:buChar char="▶"/>
            </a:pP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富岳アカウント</a:t>
            </a:r>
            <a:endParaRPr kumimoji="1" lang="en-US" altLang="ja-JP" sz="1800" dirty="0"/>
          </a:p>
          <a:p>
            <a:pPr marL="501650" indent="-457200">
              <a:buFont typeface="+mj-lt"/>
              <a:buAutoNum type="arabicPeriod" startAt="4"/>
            </a:pPr>
            <a:r>
              <a:rPr kumimoji="1" lang="ja-JP" altLang="en-US" sz="1800" dirty="0"/>
              <a:t>「</a:t>
            </a:r>
            <a:r>
              <a:rPr kumimoji="1" lang="en-US" altLang="ja-JP" sz="1800" dirty="0"/>
              <a:t>FMO </a:t>
            </a:r>
            <a:r>
              <a:rPr kumimoji="1" lang="ja-JP" altLang="en-US" sz="1800" dirty="0"/>
              <a:t>計算結果の解析」</a:t>
            </a:r>
            <a:endParaRPr kumimoji="1" lang="en-US" altLang="ja-JP" sz="1800" dirty="0"/>
          </a:p>
          <a:p>
            <a:pPr marL="730250" lvl="1" indent="-457200">
              <a:buFont typeface="Noto Sans CJK JP Regular" panose="020B0500000000000000" pitchFamily="34" charset="-128"/>
              <a:buChar char="▶"/>
            </a:pPr>
            <a:r>
              <a:rPr kumimoji="1" lang="en-US" altLang="ja-JP" sz="1800" dirty="0" err="1"/>
              <a:t>BioStationViewer</a:t>
            </a:r>
            <a:r>
              <a:rPr kumimoji="1" lang="en-US" altLang="ja-JP" sz="1800" dirty="0"/>
              <a:t> </a:t>
            </a:r>
            <a:r>
              <a:rPr kumimoji="1" lang="ja-JP" altLang="en-US" sz="1800" dirty="0"/>
              <a:t>のインストール</a:t>
            </a:r>
            <a:endParaRPr kumimoji="1" lang="en-US" altLang="ja-JP" sz="1800" dirty="0"/>
          </a:p>
          <a:p>
            <a:pPr marL="808038" lvl="2" indent="-261938">
              <a:buFont typeface="Noto Sans CJK JP Regular" panose="020B0500000000000000" pitchFamily="34" charset="-128"/>
              <a:buChar char="◆"/>
            </a:pPr>
            <a:r>
              <a:rPr lang="en-US" altLang="ja-JP" dirty="0">
                <a:hlinkClick r:id="rId3"/>
              </a:rPr>
              <a:t>ht</a:t>
            </a:r>
            <a:r>
              <a:rPr kumimoji="1" lang="en-US" altLang="ja-JP" dirty="0">
                <a:hlinkClick r:id="rId3"/>
              </a:rPr>
              <a:t>tps://fmodd.jp/memberpage/</a:t>
            </a:r>
            <a:r>
              <a:rPr kumimoji="1" lang="en-US" altLang="ja-JP" dirty="0"/>
              <a:t> </a:t>
            </a:r>
            <a:r>
              <a:rPr kumimoji="1" lang="ja-JP" altLang="en-US" dirty="0"/>
              <a:t>から入手</a:t>
            </a:r>
            <a:br>
              <a:rPr kumimoji="1" lang="en-US" altLang="ja-JP" dirty="0"/>
            </a:br>
            <a:r>
              <a:rPr kumimoji="1" lang="ja-JP" altLang="en-US" dirty="0"/>
              <a:t>可能</a:t>
            </a:r>
            <a:endParaRPr kumimoji="1" lang="en-US" altLang="ja-JP" dirty="0"/>
          </a:p>
          <a:p>
            <a:pPr marL="501650" indent="-457200">
              <a:buFont typeface="+mj-lt"/>
              <a:buAutoNum type="arabicPeriod" startAt="4"/>
            </a:pPr>
            <a:r>
              <a:rPr kumimoji="1" lang="ja-JP" altLang="en-US" sz="1800" dirty="0"/>
              <a:t>「</a:t>
            </a:r>
            <a:r>
              <a:rPr kumimoji="1" lang="en-US" altLang="ja-JP" sz="1800" dirty="0"/>
              <a:t>FMODB </a:t>
            </a:r>
            <a:r>
              <a:rPr kumimoji="1" lang="ja-JP" altLang="en-US" sz="1800" dirty="0"/>
              <a:t>の紹介と登録方法、</a:t>
            </a:r>
            <a:r>
              <a:rPr kumimoji="1" lang="en-US" altLang="ja-JP" sz="1800" dirty="0"/>
              <a:t>PDB </a:t>
            </a:r>
            <a:r>
              <a:rPr kumimoji="1" lang="ja-JP" altLang="en-US" sz="1800" dirty="0"/>
              <a:t>フォーマットの解説」</a:t>
            </a:r>
            <a:endParaRPr kumimoji="1" lang="en-US" altLang="ja-JP" sz="1800" dirty="0"/>
          </a:p>
          <a:p>
            <a:pPr marL="584200" lvl="1" indent="-311150">
              <a:buFont typeface="Noto Sans CJK JP Regular" panose="020B0500000000000000" pitchFamily="34" charset="-128"/>
              <a:buChar char="▶"/>
            </a:pPr>
            <a:r>
              <a:rPr kumimoji="1" lang="en-US" altLang="ja-JP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PuTTY </a:t>
            </a: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などのターミナルソフトウェアの</a:t>
            </a:r>
            <a:br>
              <a:rPr kumimoji="1" lang="en-US" altLang="ja-JP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インストール</a:t>
            </a:r>
            <a:endParaRPr kumimoji="1" lang="en-US" altLang="ja-JP" sz="18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 marL="584200" lvl="1" indent="-311150">
              <a:buFont typeface="Noto Sans CJK JP Regular" panose="020B0500000000000000" pitchFamily="34" charset="-128"/>
              <a:buChar char="▶"/>
            </a:pP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富岳アカウント</a:t>
            </a:r>
            <a:endParaRPr kumimoji="1" lang="en-US" altLang="ja-JP" sz="1800" dirty="0"/>
          </a:p>
          <a:p>
            <a:pPr marL="730250" lvl="1" indent="-457200">
              <a:buFont typeface="Noto Sans CJK JP Regular" panose="020B0500000000000000" pitchFamily="34" charset="-128"/>
              <a:buChar char="▶"/>
            </a:pPr>
            <a:r>
              <a:rPr kumimoji="1" lang="en-US" altLang="ja-JP" sz="18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WinCoot</a:t>
            </a:r>
            <a:r>
              <a:rPr kumimoji="1" lang="en-US" altLang="ja-JP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</a:t>
            </a:r>
            <a:r>
              <a:rPr kumimoji="1" lang="ja-JP" altLang="en-US" sz="18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のインストール</a:t>
            </a:r>
            <a:endParaRPr kumimoji="1" lang="en-US" altLang="ja-JP" sz="18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 marL="808038" lvl="2" indent="-261938">
              <a:buFont typeface="Noto Sans CJK JP Regular" panose="020B0500000000000000" pitchFamily="34" charset="-128"/>
              <a:buChar char="◆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  <a:hlinkClick r:id="rId4"/>
              </a:rPr>
              <a:t>https://bernhardcl.github.io/coot/wincoot-download.html</a:t>
            </a: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</a:t>
            </a:r>
            <a:r>
              <a:rPr kumimoji="1" lang="ja-JP" altLang="en-US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から入手可能</a:t>
            </a:r>
            <a:endParaRPr kumimoji="1" lang="en-US" altLang="ja-JP" dirty="0"/>
          </a:p>
          <a:p>
            <a:pPr marL="730250" lvl="1" indent="-457200">
              <a:buFont typeface="Noto Sans CJK JP Regular" panose="020B0500000000000000" pitchFamily="34" charset="-128"/>
              <a:buChar char="▶"/>
            </a:pPr>
            <a:endParaRPr kumimoji="1" lang="ja-JP" altLang="en-US" sz="1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B7907A-A8CD-06E0-3CB3-F5F86DF5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77BA-9784-44FD-97EA-FF142C44C1C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87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A6E513-5310-FC35-AA2A-02766EA1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掲示板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7CB3B3-8443-C6E4-3350-C77AD49C9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1" y="1136778"/>
            <a:ext cx="5470297" cy="5316896"/>
          </a:xfrm>
        </p:spPr>
        <p:txBody>
          <a:bodyPr>
            <a:normAutofit/>
          </a:bodyPr>
          <a:lstStyle/>
          <a:p>
            <a:pPr marL="271463" indent="-271463" algn="just">
              <a:buFont typeface="+mj-lt"/>
              <a:buAutoNum type="arabicPeriod"/>
            </a:pPr>
            <a:r>
              <a:rPr kumimoji="1" lang="en-US" altLang="ja-JP" sz="1800" dirty="0"/>
              <a:t>FMODD </a:t>
            </a:r>
            <a:r>
              <a:rPr lang="ja-JP" altLang="en-US" sz="1800" dirty="0"/>
              <a:t>ホームページの左側の「</a:t>
            </a:r>
            <a:r>
              <a:rPr lang="en-US" altLang="ja-JP" sz="1800" dirty="0"/>
              <a:t>MEMBER CONTENT</a:t>
            </a:r>
            <a:r>
              <a:rPr lang="ja-JP" altLang="en-US" sz="1800" dirty="0"/>
              <a:t>」バナーをクリックする。</a:t>
            </a:r>
            <a:endParaRPr lang="en-US" altLang="ja-JP" sz="1800" dirty="0"/>
          </a:p>
          <a:p>
            <a:pPr marL="271463" indent="-271463" algn="just">
              <a:buFont typeface="+mj-lt"/>
              <a:buAutoNum type="arabicPeriod"/>
            </a:pPr>
            <a:r>
              <a:rPr lang="ja-JP" altLang="en-US" sz="1800" dirty="0"/>
              <a:t>ユーザ名およびパスワード、画像で表示された文字を入力する。</a:t>
            </a:r>
            <a:endParaRPr lang="en-US" altLang="ja-JP" sz="1800" dirty="0"/>
          </a:p>
          <a:p>
            <a:pPr marL="271463" indent="-271463" algn="just">
              <a:buFont typeface="+mj-lt"/>
              <a:buAutoNum type="arabicPeriod"/>
            </a:pPr>
            <a:r>
              <a:rPr lang="ja-JP" altLang="en-US" sz="1800" dirty="0"/>
              <a:t>「ログインボタン」をクリックする。</a:t>
            </a:r>
            <a:endParaRPr lang="en-US" altLang="ja-JP" sz="1800" dirty="0"/>
          </a:p>
          <a:p>
            <a:pPr marL="271463" indent="-271463" algn="just">
              <a:buFont typeface="+mj-lt"/>
              <a:buAutoNum type="arabicPeriod"/>
            </a:pPr>
            <a:r>
              <a:rPr lang="ja-JP" altLang="en-US" sz="1800" dirty="0"/>
              <a:t>「メンバー限定掲示板」バナーか、「</a:t>
            </a:r>
            <a:r>
              <a:rPr lang="en-US" altLang="ja-JP" sz="1800" dirty="0"/>
              <a:t>FMO </a:t>
            </a:r>
            <a:r>
              <a:rPr lang="ja-JP" altLang="en-US" sz="1800" dirty="0"/>
              <a:t>創薬コンソーシアムメンバー専用掲示板」を</a:t>
            </a:r>
            <a:br>
              <a:rPr lang="en-US" altLang="ja-JP" sz="1800" dirty="0"/>
            </a:br>
            <a:r>
              <a:rPr lang="ja-JP" altLang="en-US" sz="1800" dirty="0"/>
              <a:t>クリックする。</a:t>
            </a:r>
            <a:endParaRPr lang="en-US" altLang="ja-JP" sz="1800" dirty="0"/>
          </a:p>
          <a:p>
            <a:pPr marL="271463" indent="-271463" algn="just">
              <a:buFont typeface="+mj-lt"/>
              <a:buAutoNum type="arabicPeriod"/>
            </a:pPr>
            <a:r>
              <a:rPr lang="ja-JP" altLang="en-US" sz="1800" dirty="0"/>
              <a:t>掲示板 </a:t>
            </a:r>
            <a:r>
              <a:rPr lang="en-US" altLang="ja-JP" sz="1800" dirty="0"/>
              <a:t>(</a:t>
            </a:r>
            <a:r>
              <a:rPr lang="ja-JP" altLang="en-US" sz="1800" dirty="0"/>
              <a:t>フォーラム</a:t>
            </a:r>
            <a:r>
              <a:rPr lang="en-US" altLang="ja-JP" sz="1800" dirty="0"/>
              <a:t>) </a:t>
            </a:r>
            <a:r>
              <a:rPr lang="ja-JP" altLang="en-US" sz="1800" dirty="0"/>
              <a:t>ページの「</a:t>
            </a:r>
            <a:r>
              <a:rPr lang="en-US" altLang="ja-JP" sz="1800" dirty="0"/>
              <a:t>FMO </a:t>
            </a:r>
            <a:r>
              <a:rPr lang="ja-JP" altLang="en-US" sz="1800" dirty="0"/>
              <a:t>創薬</a:t>
            </a:r>
            <a:br>
              <a:rPr lang="en-US" altLang="ja-JP" sz="1800" dirty="0"/>
            </a:br>
            <a:r>
              <a:rPr lang="ja-JP" altLang="en-US" sz="1800" dirty="0"/>
              <a:t>コンソーシアム関連トピック」をクリックする。</a:t>
            </a:r>
            <a:endParaRPr lang="en-US" altLang="ja-JP" sz="1800" dirty="0"/>
          </a:p>
          <a:p>
            <a:pPr marL="271463" indent="-271463" algn="just">
              <a:buFont typeface="+mj-lt"/>
              <a:buAutoNum type="arabicPeriod"/>
            </a:pPr>
            <a:r>
              <a:rPr lang="ja-JP" altLang="en-US" sz="1800" dirty="0"/>
              <a:t>「</a:t>
            </a:r>
            <a:r>
              <a:rPr lang="en-US" altLang="ja-JP" sz="1800" dirty="0"/>
              <a:t>FMODD </a:t>
            </a:r>
            <a:r>
              <a:rPr lang="ja-JP" altLang="en-US" sz="1800" dirty="0"/>
              <a:t>スタートアップ講習会 </a:t>
            </a:r>
            <a:r>
              <a:rPr lang="en-US" altLang="ja-JP" sz="1800"/>
              <a:t>(2024)</a:t>
            </a:r>
            <a:r>
              <a:rPr lang="ja-JP" altLang="en-US" sz="1800" dirty="0"/>
              <a:t>」を</a:t>
            </a:r>
            <a:br>
              <a:rPr lang="en-US" altLang="ja-JP" sz="1800" dirty="0"/>
            </a:br>
            <a:r>
              <a:rPr lang="ja-JP" altLang="en-US" sz="1800" dirty="0"/>
              <a:t>クリックする。</a:t>
            </a:r>
            <a:endParaRPr lang="en-US" altLang="ja-JP" sz="1800" dirty="0"/>
          </a:p>
          <a:p>
            <a:pPr marL="271463" indent="-271463" algn="just">
              <a:buFont typeface="+mj-lt"/>
              <a:buAutoNum type="arabicPeriod"/>
            </a:pPr>
            <a:r>
              <a:rPr lang="ja-JP" altLang="en-US" sz="1800" dirty="0"/>
              <a:t>このトピックに返信する形で、質問や意見を</a:t>
            </a:r>
            <a:br>
              <a:rPr lang="en-US" altLang="ja-JP" sz="1800" dirty="0"/>
            </a:br>
            <a:r>
              <a:rPr lang="ja-JP" altLang="en-US" sz="1800" dirty="0"/>
              <a:t>投稿する。</a:t>
            </a:r>
            <a:endParaRPr lang="en-US" altLang="ja-JP" sz="1800" dirty="0"/>
          </a:p>
          <a:p>
            <a:pPr marL="271463" indent="-271463" algn="just">
              <a:buFont typeface="+mj-lt"/>
              <a:buAutoNum type="arabicPeriod"/>
            </a:pPr>
            <a:endParaRPr lang="en-US" altLang="ja-JP" sz="1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136562-3C22-5C01-6BAA-B91CAEF9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6F37-BBC0-4D7C-B35C-DB393D593A6A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4EB523-14BF-4690-9212-EDBFD209A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4" y="1081401"/>
            <a:ext cx="5542135" cy="504566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0D6CBB5-4709-2944-DC8F-41F1D836EACE}"/>
              </a:ext>
            </a:extLst>
          </p:cNvPr>
          <p:cNvSpPr/>
          <p:nvPr/>
        </p:nvSpPr>
        <p:spPr>
          <a:xfrm>
            <a:off x="474308" y="4196120"/>
            <a:ext cx="1389231" cy="424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B20011-1E95-1182-1F2A-3A82AAD73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4308" y="1150802"/>
            <a:ext cx="5534720" cy="4929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1D2AFE-FD1B-C478-E6D7-A7ECFEAA65F3}"/>
              </a:ext>
            </a:extLst>
          </p:cNvPr>
          <p:cNvSpPr/>
          <p:nvPr/>
        </p:nvSpPr>
        <p:spPr>
          <a:xfrm>
            <a:off x="503185" y="3021708"/>
            <a:ext cx="4153654" cy="2555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CA00E8-61EA-8EB8-26B8-E92BB5F5CA32}"/>
              </a:ext>
            </a:extLst>
          </p:cNvPr>
          <p:cNvSpPr/>
          <p:nvPr/>
        </p:nvSpPr>
        <p:spPr>
          <a:xfrm>
            <a:off x="3881527" y="5616859"/>
            <a:ext cx="784937" cy="424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2141A6C-541A-B42D-241D-42F9AD0E1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7" y="1132241"/>
            <a:ext cx="5643763" cy="4943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82EA215-6FD2-2FCD-C2F8-3F2006DBD83D}"/>
              </a:ext>
            </a:extLst>
          </p:cNvPr>
          <p:cNvSpPr/>
          <p:nvPr/>
        </p:nvSpPr>
        <p:spPr>
          <a:xfrm>
            <a:off x="418895" y="5276995"/>
            <a:ext cx="1444644" cy="401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FC9279-B511-0B88-C7EC-3F5F9C3CE503}"/>
              </a:ext>
            </a:extLst>
          </p:cNvPr>
          <p:cNvSpPr/>
          <p:nvPr/>
        </p:nvSpPr>
        <p:spPr>
          <a:xfrm>
            <a:off x="2150211" y="4872856"/>
            <a:ext cx="1731316" cy="156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A154EA4-F5BB-C0FA-C124-6269D516F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7" y="1131295"/>
            <a:ext cx="5643763" cy="5148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BF5110A-AE94-9EA5-CDE1-4347BB346A87}"/>
              </a:ext>
            </a:extLst>
          </p:cNvPr>
          <p:cNvSpPr/>
          <p:nvPr/>
        </p:nvSpPr>
        <p:spPr>
          <a:xfrm>
            <a:off x="1873164" y="4521370"/>
            <a:ext cx="1731316" cy="156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503E43D-7DD8-FF8B-7A4E-286EE8D7E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47" y="1211865"/>
            <a:ext cx="5643763" cy="5012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DDDA8D8-6113-FB69-CA33-9BC352969D33}"/>
              </a:ext>
            </a:extLst>
          </p:cNvPr>
          <p:cNvSpPr/>
          <p:nvPr/>
        </p:nvSpPr>
        <p:spPr>
          <a:xfrm>
            <a:off x="1873164" y="3086748"/>
            <a:ext cx="1731316" cy="156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E617C59-3BEB-F6BA-744C-04D118A9E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897" y="1136778"/>
            <a:ext cx="5513262" cy="5021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58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3DFAA40-4BF5-769D-444F-79FBCB43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6" y="1081401"/>
            <a:ext cx="5655953" cy="514928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22B125-DFB4-054E-B411-D793E3EED905}"/>
              </a:ext>
            </a:extLst>
          </p:cNvPr>
          <p:cNvSpPr/>
          <p:nvPr/>
        </p:nvSpPr>
        <p:spPr>
          <a:xfrm>
            <a:off x="372350" y="4677177"/>
            <a:ext cx="1400394" cy="405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6D94C2-C39B-3FA3-8840-7659201C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FMODD HP </a:t>
            </a:r>
            <a:r>
              <a:rPr kumimoji="1" lang="ja-JP" altLang="en-US" dirty="0"/>
              <a:t>のアカウント</a:t>
            </a:r>
            <a:r>
              <a:rPr lang="ja-JP" altLang="en-US" dirty="0"/>
              <a:t>作成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2DFC4A-7056-AB65-CCA0-5B656B555C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kumimoji="1" lang="en-US" altLang="ja-JP" dirty="0"/>
              <a:t>HP </a:t>
            </a:r>
            <a:r>
              <a:rPr kumimoji="1" lang="ja-JP" altLang="en-US" dirty="0"/>
              <a:t>サイドバーの「メンバーページ</a:t>
            </a:r>
            <a:br>
              <a:rPr kumimoji="1" lang="en-US" altLang="ja-JP" dirty="0"/>
            </a:br>
            <a:r>
              <a:rPr kumimoji="1" lang="ja-JP" altLang="en-US" dirty="0"/>
              <a:t>新規登録」をクリックする。</a:t>
            </a:r>
            <a:endParaRPr kumimoji="1" lang="en-US" altLang="ja-JP" dirty="0"/>
          </a:p>
          <a:p>
            <a:pPr marL="457200" indent="-457200" algn="just">
              <a:buFont typeface="+mj-lt"/>
              <a:buAutoNum type="arabicPeriod"/>
            </a:pPr>
            <a:r>
              <a:rPr kumimoji="1" lang="ja-JP" altLang="en-US" dirty="0"/>
              <a:t>ユーザー名、氏名、メールアドレス、所属を入力する。</a:t>
            </a:r>
            <a:endParaRPr kumimoji="1" lang="en-US" altLang="ja-JP" dirty="0"/>
          </a:p>
          <a:p>
            <a:pPr marL="457200" indent="-457200" algn="just">
              <a:buFont typeface="+mj-lt"/>
              <a:buAutoNum type="arabicPeriod"/>
            </a:pPr>
            <a:r>
              <a:rPr lang="ja-JP" altLang="en-US" dirty="0"/>
              <a:t>登録ボタンをクリックする。</a:t>
            </a:r>
            <a:endParaRPr kumimoji="1" lang="en-US" altLang="ja-JP" dirty="0"/>
          </a:p>
          <a:p>
            <a:pPr lvl="1" algn="just"/>
            <a:r>
              <a:rPr lang="ja-JP" altLang="en-US" dirty="0"/>
              <a:t>既にユーザー名が使用済みの場合は、登録ができないため、別のユーザ名を指定する。</a:t>
            </a:r>
            <a:endParaRPr kumimoji="1" lang="en-US" altLang="ja-JP" dirty="0"/>
          </a:p>
          <a:p>
            <a:pPr marL="457200" indent="-457200" algn="just">
              <a:buFont typeface="+mj-lt"/>
              <a:buAutoNum type="arabicPeriod"/>
            </a:pPr>
            <a:r>
              <a:rPr kumimoji="1" lang="ja-JP" altLang="en-US" dirty="0"/>
              <a:t>事務局の方で、</a:t>
            </a:r>
            <a:r>
              <a:rPr kumimoji="1" lang="en-US" altLang="ja-JP" dirty="0"/>
              <a:t>FMODD </a:t>
            </a:r>
            <a:r>
              <a:rPr lang="ja-JP" altLang="en-US" dirty="0"/>
              <a:t>メンバーかを確認した後、承認メールが送信される。</a:t>
            </a:r>
            <a:endParaRPr lang="en-US" altLang="ja-JP" dirty="0"/>
          </a:p>
          <a:p>
            <a:pPr lvl="1" algn="just"/>
            <a:r>
              <a:rPr lang="ja-JP" altLang="en-US" dirty="0"/>
              <a:t>氏名とメールアドレス、所属が </a:t>
            </a:r>
            <a:r>
              <a:rPr lang="en-US" altLang="ja-JP" dirty="0"/>
              <a:t>FMODD </a:t>
            </a:r>
            <a:r>
              <a:rPr lang="ja-JP" altLang="en-US" dirty="0"/>
              <a:t>に登録されているものと異なる場合、</a:t>
            </a:r>
            <a:br>
              <a:rPr lang="en-US" altLang="ja-JP" dirty="0"/>
            </a:br>
            <a:r>
              <a:rPr lang="ja-JP" altLang="en-US" dirty="0"/>
              <a:t>登録できない場合がある。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8A6CBCB-A250-97E4-7CDD-58B0F9D4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6F37-BBC0-4D7C-B35C-DB393D593A6A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4814FA7-68EC-E82E-1A20-16E777A88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81401"/>
            <a:ext cx="5066038" cy="5389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6387FEF-7D0D-A484-F439-9AD65EFC6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42" y="3827283"/>
            <a:ext cx="4889001" cy="779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0B3E1BA-A2A3-5649-D2FB-77BA57AD39DD}"/>
              </a:ext>
            </a:extLst>
          </p:cNvPr>
          <p:cNvSpPr/>
          <p:nvPr/>
        </p:nvSpPr>
        <p:spPr>
          <a:xfrm>
            <a:off x="647170" y="1998483"/>
            <a:ext cx="4612987" cy="3561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528FCE-72B9-7BFA-D682-FC69280B7CFE}"/>
              </a:ext>
            </a:extLst>
          </p:cNvPr>
          <p:cNvSpPr/>
          <p:nvPr/>
        </p:nvSpPr>
        <p:spPr>
          <a:xfrm>
            <a:off x="4617638" y="5592873"/>
            <a:ext cx="559728" cy="367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1F86CE5-23BA-F8D9-B1FF-8E25FE142D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69" r="13384" b="18079"/>
          <a:stretch/>
        </p:blipFill>
        <p:spPr>
          <a:xfrm>
            <a:off x="653759" y="1526959"/>
            <a:ext cx="4889684" cy="1579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D22053F-AA23-42DF-EE21-CE11B03D11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166"/>
          <a:stretch/>
        </p:blipFill>
        <p:spPr>
          <a:xfrm>
            <a:off x="420749" y="2612463"/>
            <a:ext cx="5367069" cy="2493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CAEC2D0-C7CE-A65D-C2C7-6F6FE1923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49" y="1847169"/>
            <a:ext cx="5367069" cy="37170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1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A6E513-5310-FC35-AA2A-02766EA1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FMODD HP </a:t>
            </a:r>
            <a:r>
              <a:rPr kumimoji="1" lang="ja-JP" altLang="en-US" dirty="0"/>
              <a:t>のログイン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7CB3B3-8443-C6E4-3350-C77AD49C94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kumimoji="1" lang="en-US" altLang="ja-JP" dirty="0"/>
              <a:t>FMODD </a:t>
            </a:r>
            <a:r>
              <a:rPr lang="ja-JP" altLang="en-US" dirty="0"/>
              <a:t>ホームページの左側の「</a:t>
            </a:r>
            <a:r>
              <a:rPr lang="en-US" altLang="ja-JP" dirty="0"/>
              <a:t>MEMBER CONTENT</a:t>
            </a:r>
            <a:r>
              <a:rPr lang="ja-JP" altLang="en-US" dirty="0"/>
              <a:t>」バナーを</a:t>
            </a:r>
            <a:br>
              <a:rPr lang="en-US" altLang="ja-JP" dirty="0"/>
            </a:br>
            <a:r>
              <a:rPr lang="ja-JP" altLang="en-US" dirty="0"/>
              <a:t>クリックする。</a:t>
            </a:r>
            <a:endParaRPr lang="en-US" altLang="ja-JP" dirty="0"/>
          </a:p>
          <a:p>
            <a:pPr marL="457200" indent="-457200" algn="just">
              <a:buFont typeface="+mj-lt"/>
              <a:buAutoNum type="arabicPeriod"/>
            </a:pPr>
            <a:r>
              <a:rPr lang="ja-JP" altLang="en-US" dirty="0"/>
              <a:t>ユーザ名およびパスワード、画像で表示された文字を入力する。</a:t>
            </a:r>
            <a:endParaRPr lang="en-US" altLang="ja-JP" dirty="0"/>
          </a:p>
          <a:p>
            <a:pPr marL="457200" indent="-457200" algn="just">
              <a:buFont typeface="+mj-lt"/>
              <a:buAutoNum type="arabicPeriod"/>
            </a:pPr>
            <a:r>
              <a:rPr lang="ja-JP" altLang="en-US" dirty="0"/>
              <a:t>「ログインボタン」をクリックする。</a:t>
            </a:r>
            <a:endParaRPr lang="en-US" altLang="ja-JP" dirty="0"/>
          </a:p>
          <a:p>
            <a:pPr marL="457200" indent="-457200" algn="just">
              <a:buFont typeface="+mj-lt"/>
              <a:buAutoNum type="arabicPeriod"/>
            </a:pPr>
            <a:r>
              <a:rPr lang="ja-JP" altLang="en-US" dirty="0"/>
              <a:t>メンバーページが表示される。</a:t>
            </a:r>
            <a:endParaRPr lang="en-US" altLang="ja-JP" dirty="0"/>
          </a:p>
          <a:p>
            <a:pPr marL="457200" indent="-457200" algn="just">
              <a:buFont typeface="+mj-lt"/>
              <a:buAutoNum type="arabicPeriod"/>
            </a:pPr>
            <a:endParaRPr kumimoji="1" lang="en-US" altLang="ja-JP" dirty="0"/>
          </a:p>
          <a:p>
            <a:pPr marL="457200" indent="-457200" algn="just">
              <a:buFont typeface="+mj-lt"/>
              <a:buAutoNum type="arabicPeriod"/>
            </a:pPr>
            <a:endParaRPr lang="en-US" altLang="ja-JP" dirty="0"/>
          </a:p>
          <a:p>
            <a:pPr algn="just"/>
            <a:r>
              <a:rPr kumimoji="1" lang="ja-JP" altLang="en-US" dirty="0"/>
              <a:t>メンバーページから登録情報や</a:t>
            </a:r>
            <a:br>
              <a:rPr kumimoji="1" lang="en-US" altLang="ja-JP" dirty="0"/>
            </a:br>
            <a:r>
              <a:rPr kumimoji="1" lang="ja-JP" altLang="en-US" dirty="0"/>
              <a:t>パスワードを変更することが可能。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136562-3C22-5C01-6BAA-B91CAEF9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6F37-BBC0-4D7C-B35C-DB393D593A6A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4EB523-14BF-4690-9212-EDBFD209A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4" y="1081401"/>
            <a:ext cx="5542135" cy="504566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0D6CBB5-4709-2944-DC8F-41F1D836EACE}"/>
              </a:ext>
            </a:extLst>
          </p:cNvPr>
          <p:cNvSpPr/>
          <p:nvPr/>
        </p:nvSpPr>
        <p:spPr>
          <a:xfrm>
            <a:off x="474308" y="4196120"/>
            <a:ext cx="1389231" cy="424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B20011-1E95-1182-1F2A-3A82AAD73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4308" y="1150802"/>
            <a:ext cx="5534720" cy="4929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1D2AFE-FD1B-C478-E6D7-A7ECFEAA65F3}"/>
              </a:ext>
            </a:extLst>
          </p:cNvPr>
          <p:cNvSpPr/>
          <p:nvPr/>
        </p:nvSpPr>
        <p:spPr>
          <a:xfrm>
            <a:off x="503185" y="3021708"/>
            <a:ext cx="4153654" cy="2555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CA00E8-61EA-8EB8-26B8-E92BB5F5CA32}"/>
              </a:ext>
            </a:extLst>
          </p:cNvPr>
          <p:cNvSpPr/>
          <p:nvPr/>
        </p:nvSpPr>
        <p:spPr>
          <a:xfrm>
            <a:off x="3881527" y="5616859"/>
            <a:ext cx="784937" cy="424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6C13931-1609-BEF1-73D2-FA7476BF9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58" y="1068844"/>
            <a:ext cx="5452107" cy="5409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E2B1929-231B-D48B-8B96-E0E252CC2F4C}"/>
              </a:ext>
            </a:extLst>
          </p:cNvPr>
          <p:cNvSpPr/>
          <p:nvPr/>
        </p:nvSpPr>
        <p:spPr>
          <a:xfrm>
            <a:off x="438858" y="6046861"/>
            <a:ext cx="932704" cy="424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0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基礎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l">
          <a:defRPr kumimoji="1" sz="2000" dirty="0" smtClean="0">
            <a:solidFill>
              <a:schemeClr val="tx1"/>
            </a:solidFill>
            <a:latin typeface="Noto Sans CJK JP Regular" panose="020B0500000000000000" pitchFamily="34" charset="-128"/>
            <a:ea typeface="Noto Sans CJK JP Regular" panose="020B0500000000000000" pitchFamily="34" charset="-128"/>
            <a:cs typeface="Noto Mono" panose="020B0609030804020204" pitchFamily="49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2000" dirty="0" smtClean="0">
            <a:latin typeface="Noto Sans CJK JP Regular" panose="020B0500000000000000" pitchFamily="34" charset="-128"/>
            <a:ea typeface="Noto Sans CJK JP Regular" panose="020B05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4323</TotalTime>
  <Words>698</Words>
  <Application>Microsoft Office PowerPoint</Application>
  <PresentationFormat>ワイド画面</PresentationFormat>
  <Paragraphs>76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Noto Sans CJK JP Black</vt:lpstr>
      <vt:lpstr>Noto Sans CJK JP Bold</vt:lpstr>
      <vt:lpstr>Noto Sans CJK JP Regular</vt:lpstr>
      <vt:lpstr>Yu Gothic UI</vt:lpstr>
      <vt:lpstr>游ゴシック</vt:lpstr>
      <vt:lpstr>Corbel</vt:lpstr>
      <vt:lpstr>Wingdings</vt:lpstr>
      <vt:lpstr>基礎</vt:lpstr>
      <vt:lpstr>FMODD スタートアップ講習会 2024  ガイダンス</vt:lpstr>
      <vt:lpstr>スタートアップ講習会概要</vt:lpstr>
      <vt:lpstr>講義の配布資料および復習資料の配布場所</vt:lpstr>
      <vt:lpstr>事前準備</vt:lpstr>
      <vt:lpstr>掲示板</vt:lpstr>
      <vt:lpstr>FMODD HP のアカウント作成</vt:lpstr>
      <vt:lpstr>FMODD HP のログイン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Ohyama Tatsuya</dc:creator>
  <cp:lastModifiedBy>Tatsuya Ohyama</cp:lastModifiedBy>
  <cp:revision>287</cp:revision>
  <cp:lastPrinted>2022-06-25T06:41:10Z</cp:lastPrinted>
  <dcterms:created xsi:type="dcterms:W3CDTF">2022-06-10T01:56:07Z</dcterms:created>
  <dcterms:modified xsi:type="dcterms:W3CDTF">2024-05-20T02:12:03Z</dcterms:modified>
</cp:coreProperties>
</file>